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4" r:id="rId1"/>
  </p:sldMasterIdLst>
  <p:sldIdLst>
    <p:sldId id="256" r:id="rId2"/>
    <p:sldId id="264" r:id="rId3"/>
    <p:sldId id="257" r:id="rId4"/>
    <p:sldId id="265" r:id="rId5"/>
    <p:sldId id="266" r:id="rId6"/>
    <p:sldId id="268" r:id="rId7"/>
    <p:sldId id="269" r:id="rId8"/>
    <p:sldId id="271" r:id="rId9"/>
    <p:sldId id="272" r:id="rId10"/>
    <p:sldId id="267" r:id="rId11"/>
    <p:sldId id="259" r:id="rId12"/>
    <p:sldId id="289" r:id="rId13"/>
    <p:sldId id="290" r:id="rId14"/>
    <p:sldId id="291" r:id="rId15"/>
    <p:sldId id="292" r:id="rId16"/>
    <p:sldId id="273" r:id="rId17"/>
    <p:sldId id="301" r:id="rId18"/>
    <p:sldId id="274" r:id="rId19"/>
    <p:sldId id="260" r:id="rId20"/>
    <p:sldId id="276" r:id="rId21"/>
    <p:sldId id="277" r:id="rId22"/>
    <p:sldId id="278" r:id="rId23"/>
    <p:sldId id="282" r:id="rId24"/>
    <p:sldId id="279" r:id="rId25"/>
    <p:sldId id="284" r:id="rId26"/>
    <p:sldId id="285" r:id="rId27"/>
    <p:sldId id="287" r:id="rId28"/>
    <p:sldId id="283" r:id="rId29"/>
    <p:sldId id="286" r:id="rId30"/>
    <p:sldId id="298" r:id="rId31"/>
    <p:sldId id="297" r:id="rId32"/>
    <p:sldId id="302" r:id="rId33"/>
    <p:sldId id="288" r:id="rId34"/>
    <p:sldId id="263" r:id="rId35"/>
    <p:sldId id="294" r:id="rId36"/>
    <p:sldId id="293" r:id="rId37"/>
    <p:sldId id="296" r:id="rId38"/>
    <p:sldId id="295" r:id="rId39"/>
    <p:sldId id="299" r:id="rId40"/>
    <p:sldId id="300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19" autoAdjust="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122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237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394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877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23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023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52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137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033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018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857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2553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9910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740505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1089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7083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412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964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633132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 err="1">
                <a:solidFill>
                  <a:srgbClr val="0070C0"/>
                </a:solidFill>
              </a:rPr>
              <a:t>Przedsięwziecia</a:t>
            </a:r>
            <a:r>
              <a:rPr lang="pl-PL" b="1" dirty="0">
                <a:solidFill>
                  <a:srgbClr val="0070C0"/>
                </a:solidFill>
              </a:rPr>
              <a:t> </a:t>
            </a:r>
            <a:br>
              <a:rPr lang="pl-PL" b="1" dirty="0">
                <a:solidFill>
                  <a:srgbClr val="0070C0"/>
                </a:solidFill>
              </a:rPr>
            </a:br>
            <a:r>
              <a:rPr lang="pl-PL" b="1" dirty="0">
                <a:solidFill>
                  <a:srgbClr val="0070C0"/>
                </a:solidFill>
              </a:rPr>
              <a:t>i </a:t>
            </a:r>
            <a:r>
              <a:rPr b="1" dirty="0" err="1">
                <a:solidFill>
                  <a:srgbClr val="0070C0"/>
                </a:solidFill>
              </a:rPr>
              <a:t>Inwestycje</a:t>
            </a:r>
            <a:r>
              <a:rPr b="1" dirty="0">
                <a:solidFill>
                  <a:srgbClr val="0070C0"/>
                </a:solidFill>
              </a:rPr>
              <a:t> </a:t>
            </a:r>
            <a:br>
              <a:rPr lang="pl-PL" b="1" dirty="0">
                <a:solidFill>
                  <a:srgbClr val="0070C0"/>
                </a:solidFill>
              </a:rPr>
            </a:br>
            <a:r>
              <a:rPr b="1" dirty="0" err="1">
                <a:solidFill>
                  <a:srgbClr val="0070C0"/>
                </a:solidFill>
              </a:rPr>
              <a:t>Gminy</a:t>
            </a:r>
            <a:r>
              <a:rPr b="1" dirty="0">
                <a:solidFill>
                  <a:srgbClr val="0070C0"/>
                </a:solidFill>
              </a:rPr>
              <a:t> </a:t>
            </a:r>
            <a:r>
              <a:rPr b="1" dirty="0" err="1">
                <a:solidFill>
                  <a:srgbClr val="0070C0"/>
                </a:solidFill>
              </a:rPr>
              <a:t>Brzeźnica</a:t>
            </a:r>
            <a:r>
              <a:rPr b="1" dirty="0">
                <a:solidFill>
                  <a:srgbClr val="0070C0"/>
                </a:solidFill>
              </a:rPr>
              <a:t> </a:t>
            </a:r>
            <a:br>
              <a:rPr lang="pl-PL" b="1" dirty="0">
                <a:solidFill>
                  <a:srgbClr val="0070C0"/>
                </a:solidFill>
              </a:rPr>
            </a:br>
            <a:r>
              <a:rPr b="1" dirty="0">
                <a:solidFill>
                  <a:srgbClr val="0070C0"/>
                </a:solidFill>
              </a:rPr>
              <a:t>w 2025 </a:t>
            </a:r>
            <a:r>
              <a:rPr b="1" dirty="0" err="1">
                <a:solidFill>
                  <a:srgbClr val="0070C0"/>
                </a:solidFill>
              </a:rPr>
              <a:t>roku</a:t>
            </a:r>
            <a:endParaRPr b="1" dirty="0">
              <a:solidFill>
                <a:srgbClr val="0070C0"/>
              </a:solidFill>
            </a:endParaRPr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1D80E200-EE52-5BA4-D7F4-4C562F32FE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886968" y="4828032"/>
            <a:ext cx="243627" cy="319701"/>
          </a:xfrm>
        </p:spPr>
        <p:txBody>
          <a:bodyPr>
            <a:normAutofit fontScale="92500" lnSpcReduction="20000"/>
          </a:bodyPr>
          <a:lstStyle/>
          <a:p>
            <a:endParaRPr lang="pl-PL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71D4D8-B69F-1D3E-7468-F4BD95912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633" y="486950"/>
            <a:ext cx="6589199" cy="1280890"/>
          </a:xfrm>
        </p:spPr>
        <p:txBody>
          <a:bodyPr/>
          <a:lstStyle/>
          <a:p>
            <a:r>
              <a:rPr lang="pl-PL" b="1" dirty="0"/>
              <a:t>Projekty w trakcie realizacji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990921" y="1905000"/>
            <a:ext cx="6449568" cy="142951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l-PL" dirty="0"/>
              <a:t>Z Rządowego  Funduszu </a:t>
            </a:r>
          </a:p>
          <a:p>
            <a:pPr algn="ctr"/>
            <a:r>
              <a:rPr lang="pl-PL" dirty="0"/>
              <a:t>Polski Ład – Program Inwestycji Strategicznych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8D21693C-F525-8688-DC63-6BA6D34DF6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4638" y="4068816"/>
            <a:ext cx="3142737" cy="1770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716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-128016"/>
            <a:ext cx="6591985" cy="5060830"/>
          </a:xfrm>
        </p:spPr>
        <p:txBody>
          <a:bodyPr>
            <a:normAutofit/>
          </a:bodyPr>
          <a:lstStyle/>
          <a:p>
            <a:endParaRPr lang="pl-PL" b="1" dirty="0"/>
          </a:p>
          <a:p>
            <a:r>
              <a:rPr sz="2000" b="1" dirty="0"/>
              <a:t>1. </a:t>
            </a:r>
            <a:r>
              <a:rPr sz="2000" b="1" dirty="0" err="1"/>
              <a:t>Modernizacja</a:t>
            </a:r>
            <a:r>
              <a:rPr sz="2000" b="1" dirty="0"/>
              <a:t> </a:t>
            </a:r>
            <a:r>
              <a:rPr sz="2000" b="1" dirty="0" err="1"/>
              <a:t>infrastruktury</a:t>
            </a:r>
            <a:r>
              <a:rPr sz="2000" b="1" dirty="0"/>
              <a:t> </a:t>
            </a:r>
            <a:r>
              <a:rPr sz="2000" b="1" dirty="0" err="1"/>
              <a:t>drogowej</a:t>
            </a:r>
            <a:r>
              <a:rPr sz="2000" b="1" dirty="0"/>
              <a:t> </a:t>
            </a:r>
            <a:r>
              <a:rPr sz="2000" b="1" dirty="0" err="1"/>
              <a:t>na</a:t>
            </a:r>
            <a:r>
              <a:rPr sz="2000" b="1" dirty="0"/>
              <a:t> </a:t>
            </a:r>
            <a:r>
              <a:rPr sz="2000" b="1" dirty="0" err="1"/>
              <a:t>terenie</a:t>
            </a:r>
            <a:r>
              <a:rPr sz="2000" b="1" dirty="0"/>
              <a:t> </a:t>
            </a:r>
            <a:r>
              <a:rPr sz="2000" b="1" dirty="0" err="1"/>
              <a:t>Gminy</a:t>
            </a:r>
            <a:r>
              <a:rPr sz="2000" b="1" dirty="0"/>
              <a:t> </a:t>
            </a:r>
            <a:r>
              <a:rPr sz="2000" b="1" dirty="0" err="1"/>
              <a:t>Brzeźnica</a:t>
            </a:r>
            <a:endParaRPr lang="pl-PL" sz="2000" b="1" dirty="0"/>
          </a:p>
          <a:p>
            <a:pPr marL="0" indent="0">
              <a:buNone/>
            </a:pPr>
            <a:endParaRPr lang="pl-PL" b="1" dirty="0"/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Wyremontowano  60 odcinków dróg (ponad 20 km) we wszystkich miejscowościach gminy.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Termin zakończenia II etapu: do marca 2025 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Efekt: poprawa jakości infrastruktury i usprawnienie komunikacji lokalnej.</a:t>
            </a:r>
          </a:p>
          <a:p>
            <a:endParaRPr lang="pl-PL" dirty="0"/>
          </a:p>
          <a:p>
            <a:pPr marL="0" indent="0">
              <a:buNone/>
            </a:pPr>
            <a:endParaRPr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CC91F791-3ACC-EBD7-CFC0-D32D5A911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4176" y="3459252"/>
            <a:ext cx="5157465" cy="294712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A648F-2E18-5C80-7B2D-6C24F3D77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D37B1-13D9-ED44-F9FC-01A7D1AAC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1207" y="0"/>
            <a:ext cx="6591985" cy="5060830"/>
          </a:xfrm>
        </p:spPr>
        <p:txBody>
          <a:bodyPr>
            <a:normAutofit/>
          </a:bodyPr>
          <a:lstStyle/>
          <a:p>
            <a:endParaRPr lang="pl-PL" b="1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Utworzenie ośrodka wsparcia dla osób </a:t>
            </a:r>
            <a:br>
              <a:rPr lang="pl-P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niepełnosprawnościami w miejscowości Kossowa</a:t>
            </a:r>
            <a:endParaRPr lang="pl-PL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Inwestycja realizowana w systemie „zaprojektuj i wybuduj” w celu utworzenia Środowiskowego Domu Samopomocy dla osób                              z niepełnosprawnościami.</a:t>
            </a: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Całkowita wartość inwestycji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7 447 932,90 zł</a:t>
            </a: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Dofinansowanie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6 330 742,00 zł</a:t>
            </a: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Termin realizacji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29 miesięcy od zawarcia umowy </a:t>
            </a:r>
            <a:b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(do 21 marca 2025 r.)</a:t>
            </a:r>
          </a:p>
          <a:p>
            <a:endParaRPr lang="pl-PL" dirty="0"/>
          </a:p>
          <a:p>
            <a:pPr marL="0" indent="0">
              <a:buNone/>
            </a:pPr>
            <a:endParaRPr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D9FE688F-2E74-67C0-9248-9F2602FCB0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232" y="3652984"/>
            <a:ext cx="4339933" cy="281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357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A9CCC-2005-ECD3-E2AE-D7A2BA6C3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42E8B-FB35-9453-CA0A-7BAEECE36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5" y="850392"/>
            <a:ext cx="6591985" cy="506083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Wymiana opraw oświetleniowych na oświetlenie LED w Gminie Brzeźnica</a:t>
            </a:r>
            <a:endParaRPr lang="pl-PL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zakłada kompleksową modernizację systemu oświetleniowego na terenie gminy, obejmując wymianę opraw na nowoczesne LED, montaż sterowników, wymianę wysięgników oraz modernizację szaf oświetleniowych w celu integracji z systemem zarządzania oświetleniem.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Szacunkowa wartość inwestycji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1 600 000 zł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Kwota promesy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1 400 000 zł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Planowane otwarcie ofert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30 grudnia 2024 r.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Termin realizacji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do 12 miesięcy od podpisania umowy</a:t>
            </a:r>
          </a:p>
          <a:p>
            <a:endParaRPr lang="pl-PL" dirty="0"/>
          </a:p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71750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EBD862-29E8-2ACF-F60B-89D68E92A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D8D2AA4-B5D5-7759-DD73-5431A7E7A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105" y="1474502"/>
            <a:ext cx="6589199" cy="1280890"/>
          </a:xfrm>
        </p:spPr>
        <p:txBody>
          <a:bodyPr/>
          <a:lstStyle/>
          <a:p>
            <a:r>
              <a:rPr lang="pl-PL" b="1" dirty="0"/>
              <a:t>Projekty w trakcie realizacji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750B14E-2BC5-5560-8E24-366831FE09E3}"/>
              </a:ext>
            </a:extLst>
          </p:cNvPr>
          <p:cNvSpPr txBox="1">
            <a:spLocks/>
          </p:cNvSpPr>
          <p:nvPr/>
        </p:nvSpPr>
        <p:spPr>
          <a:xfrm>
            <a:off x="1990921" y="2901696"/>
            <a:ext cx="6449568" cy="1524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l-PL" dirty="0">
                <a:solidFill>
                  <a:srgbClr val="0070C0"/>
                </a:solidFill>
              </a:rPr>
              <a:t>w ramach Rządowego Funduszu Polski Ład – </a:t>
            </a:r>
            <a:r>
              <a:rPr lang="pl-PL" b="1" dirty="0">
                <a:solidFill>
                  <a:srgbClr val="0070C0"/>
                </a:solidFill>
              </a:rPr>
              <a:t>Program Odbudowy Zabytków</a:t>
            </a:r>
          </a:p>
        </p:txBody>
      </p:sp>
    </p:spTree>
    <p:extLst>
      <p:ext uri="{BB962C8B-B14F-4D97-AF65-F5344CB8AC3E}">
        <p14:creationId xmlns:p14="http://schemas.microsoft.com/office/powerpoint/2010/main" val="3888198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21950-E0C9-0A86-86E0-A0C06F383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50E00-9B79-C304-CCC1-C79B452A6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5" y="850392"/>
            <a:ext cx="3607993" cy="5060830"/>
          </a:xfrm>
        </p:spPr>
        <p:txBody>
          <a:bodyPr>
            <a:normAutofit/>
          </a:bodyPr>
          <a:lstStyle/>
          <a:p>
            <a:endParaRPr lang="pl-PL" b="1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Zachowanie dziedzictwa kulturowego poprzez ochronę przydrożnych kapliczek na terenie gminy Brzeźnica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obejmuje remont czterech zabytkowych kapliczek na terenie gminy.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Całkowita wartość inwestycji: 177 120,00 zł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Kwota promesy: 168 689,00 zł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Termin realizacji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listopad 2025 roku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  <a:p>
            <a:pPr marL="0" indent="0">
              <a:buNone/>
            </a:pPr>
            <a:endParaRPr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71FC2C0E-0E4C-5F62-696D-06C28A217F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559" y="758743"/>
            <a:ext cx="3346994" cy="481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287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9AA00-1006-5E3F-B017-ED3793BAE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309B3-BAF2-4A8C-EEA0-09007C1081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5" y="850392"/>
            <a:ext cx="3607993" cy="5060830"/>
          </a:xfrm>
        </p:spPr>
        <p:txBody>
          <a:bodyPr>
            <a:normAutofit fontScale="925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Renowacja zabytkowych kapliczek                z terenu gminy Brzeźnica</a:t>
            </a:r>
            <a:endParaRPr lang="pl-PL" sz="24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obejmuje renowację sześciu kapliczek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Całkowita wartość inwestycji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209 963,00 zł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Kwota promesy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199 968,00 zł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przewiduje renowacje sześciu  kapliczek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Termin realizacji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do lutego 2026 roku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  <a:p>
            <a:pPr marL="0" indent="0">
              <a:buNone/>
            </a:pPr>
            <a:endParaRPr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CA28B34-C151-41DB-5F49-16BF5EBE75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0807" y="633764"/>
            <a:ext cx="5175953" cy="507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306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DF18E-485E-825D-15B9-95F94F6A7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257E3-E9F3-C50E-465A-34C42FB06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6425" y="1371600"/>
            <a:ext cx="3675888" cy="53449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Renowacja zabytkowego budynku kościoła pw. św. Marcina w Marcyporębie</a:t>
            </a:r>
            <a:endParaRPr lang="pl-PL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Kwota promesy: 500 000,00 zł</a:t>
            </a: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Całkowita wartość inwestycji: 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pl-PL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r>
              <a:rPr lang="pl-PL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511 150,00 zł</a:t>
            </a: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Termin realizacji: maj 2025 roku</a:t>
            </a: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pl-PL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Zabezpieczenie i utrwalenie substancji zabytku Kościoła pw. Imienia Najświętszej Maryi Panny w Sosnowicach</a:t>
            </a:r>
            <a:endParaRPr lang="pl-PL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Kwota promesy: 500 000,00 zł</a:t>
            </a: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Całkowita wartość inwestycji: 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pl-PL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r>
              <a:rPr lang="pl-PL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512 000,00 zł</a:t>
            </a:r>
          </a:p>
          <a:p>
            <a:pPr>
              <a:lnSpc>
                <a:spcPct val="107000"/>
              </a:lnSpc>
              <a:spcBef>
                <a:spcPts val="0"/>
              </a:spcBef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Termin realizacji: lipiec 2025 roku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  <a:p>
            <a:pPr marL="0" indent="0">
              <a:buNone/>
            </a:pPr>
            <a:endParaRPr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0089CCD5-D8B8-4CD8-CA98-D687078355FC}"/>
              </a:ext>
            </a:extLst>
          </p:cNvPr>
          <p:cNvSpPr txBox="1"/>
          <p:nvPr/>
        </p:nvSpPr>
        <p:spPr>
          <a:xfrm>
            <a:off x="1609344" y="141500"/>
            <a:ext cx="56327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/>
              <a:t>Dotacje udzielone w ramach Programu Polski Ład – Odbudowa Zabytków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29F2AC0F-8BB9-E904-70BE-1664539B1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312" y="1745598"/>
            <a:ext cx="4361688" cy="345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271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623B4-45E2-781C-6EEA-5AF966FB1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E4EDFB-91BC-03A1-79B1-3F92318AD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633" y="486950"/>
            <a:ext cx="6589199" cy="1280890"/>
          </a:xfrm>
        </p:spPr>
        <p:txBody>
          <a:bodyPr/>
          <a:lstStyle/>
          <a:p>
            <a:r>
              <a:rPr lang="pl-PL" b="1" dirty="0"/>
              <a:t>Projekty w trakcie realizacji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DB58566-103E-B3A0-66DC-89A7C411CDD5}"/>
              </a:ext>
            </a:extLst>
          </p:cNvPr>
          <p:cNvSpPr txBox="1">
            <a:spLocks/>
          </p:cNvSpPr>
          <p:nvPr/>
        </p:nvSpPr>
        <p:spPr>
          <a:xfrm>
            <a:off x="1990921" y="1905000"/>
            <a:ext cx="6449568" cy="142951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l-PL" dirty="0"/>
              <a:t>w ramach</a:t>
            </a:r>
            <a:br>
              <a:rPr lang="pl-PL" dirty="0"/>
            </a:br>
            <a:r>
              <a:rPr lang="pl-PL" dirty="0"/>
              <a:t>Krajowego Planu Odbudowy oraz program Maluch+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D4D94320-8B80-F05A-9312-4FDD662A3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6062" y="3752044"/>
            <a:ext cx="5761219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356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5881" y="347472"/>
            <a:ext cx="7306056" cy="4261104"/>
          </a:xfrm>
        </p:spPr>
        <p:txBody>
          <a:bodyPr>
            <a:normAutofit/>
          </a:bodyPr>
          <a:lstStyle/>
          <a:p>
            <a:pPr marL="685800" marR="65405" indent="-271780" algn="just">
              <a:lnSpc>
                <a:spcPct val="125000"/>
              </a:lnSpc>
              <a:spcBef>
                <a:spcPts val="0"/>
              </a:spcBef>
            </a:pPr>
            <a:r>
              <a:rPr lang="pl-PL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„Budowa budynku żłobka wraz z infrastrukturą techniczną i wyposażeniem oraz zagospodarowaniem terenu w miejscowości Paszkówka na działce nr 123/4”.</a:t>
            </a:r>
          </a:p>
          <a:p>
            <a:pPr marL="414020" marR="65405" indent="0" algn="just">
              <a:lnSpc>
                <a:spcPct val="125000"/>
              </a:lnSpc>
              <a:spcBef>
                <a:spcPts val="0"/>
              </a:spcBef>
              <a:buNone/>
            </a:pPr>
            <a:endParaRPr lang="pl-PL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>
              <a:lnSpc>
                <a:spcPct val="107000"/>
              </a:lnSpc>
              <a:spcBef>
                <a:spcPts val="0"/>
              </a:spcBef>
            </a:pPr>
            <a:r>
              <a:rPr lang="pl-PL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Inwestycja zakłada budowę nowoczesnego budynku żłobka, dostosowanego do potrzeb najmłodszych dzieci. Placówka będzie wyposażona w niezbędne sprzęty, a na zewnątrz zostanie utworzony plac zabaw. Żłobek w Paszkówce stworzy </a:t>
            </a:r>
            <a:r>
              <a:rPr lang="pl-PL" sz="1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 nowych miejsc dla dzieci do lat 3</a:t>
            </a:r>
            <a:r>
              <a:rPr lang="pl-PL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co  poprawi dostępność opieki dla najmłodszych mieszkańców w tej części gminy.</a:t>
            </a:r>
          </a:p>
          <a:p>
            <a:pPr marL="114300" indent="0">
              <a:lnSpc>
                <a:spcPct val="107000"/>
              </a:lnSpc>
              <a:spcBef>
                <a:spcPts val="0"/>
              </a:spcBef>
              <a:buNone/>
            </a:pPr>
            <a:endParaRPr lang="pl-PL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Termin realizacji inwestycji</a:t>
            </a:r>
            <a:r>
              <a:rPr lang="pl-PL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do 10 lipca 2025 roku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pl-PL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Planowane dofinansowanie do inwestycji</a:t>
            </a:r>
            <a:r>
              <a:rPr lang="pl-PL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3 537 972,00 zł, w tym:</a:t>
            </a:r>
          </a:p>
          <a:p>
            <a:pPr marL="742950" lvl="1" indent="-285750">
              <a:lnSpc>
                <a:spcPct val="107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pl-PL" sz="1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Środki majątkowe z Krajowego Planu Odbudowy (KPO)</a:t>
            </a:r>
            <a:r>
              <a:rPr lang="pl-PL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2 876 400,00 zł</a:t>
            </a:r>
          </a:p>
          <a:p>
            <a:pPr marL="742950" lvl="1" indent="-285750">
              <a:lnSpc>
                <a:spcPct val="107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pl-PL" sz="1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Środki z budżetu państwa na pokrycie kosztów VAT</a:t>
            </a:r>
            <a:r>
              <a:rPr lang="pl-PL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661 572,00 zł</a:t>
            </a:r>
          </a:p>
          <a:p>
            <a:pPr marL="0" indent="0">
              <a:buNone/>
            </a:pPr>
            <a:endParaRPr b="1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88D91BB8-8CCA-8717-86C8-BE0CB543DE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41" t="7046" r="3223" b="13678"/>
          <a:stretch/>
        </p:blipFill>
        <p:spPr>
          <a:xfrm>
            <a:off x="4864851" y="4153892"/>
            <a:ext cx="3876812" cy="2048256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3BD81118-7A1E-4387-6633-6D9832A4A6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37" y="4153892"/>
            <a:ext cx="4069078" cy="205488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50765-5AED-D167-EBDF-5B3746109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5BE9F3C-E43F-C433-840C-167B733A7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500" y="1425975"/>
            <a:ext cx="6589199" cy="1280890"/>
          </a:xfrm>
        </p:spPr>
        <p:txBody>
          <a:bodyPr/>
          <a:lstStyle/>
          <a:p>
            <a:pPr algn="ctr"/>
            <a:r>
              <a:rPr lang="pl-PL" b="1" dirty="0"/>
              <a:t>Projekty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7C54D23-2B3B-FBB4-FF3B-8033B3FD2097}"/>
              </a:ext>
            </a:extLst>
          </p:cNvPr>
          <p:cNvSpPr txBox="1"/>
          <p:nvPr/>
        </p:nvSpPr>
        <p:spPr>
          <a:xfrm>
            <a:off x="2945542" y="2598003"/>
            <a:ext cx="46271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rgbClr val="0070C0"/>
                </a:solidFill>
              </a:rPr>
              <a:t>w ramach Rządowego Funduszu Rozwoju Dróg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2043EE4A-7987-ADBD-D322-2FD04017CD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5391"/>
          <a:stretch/>
        </p:blipFill>
        <p:spPr>
          <a:xfrm>
            <a:off x="1976529" y="5164042"/>
            <a:ext cx="5428685" cy="1252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3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12654DC-737E-5B37-23FB-4005DA5E1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7400" y="157766"/>
            <a:ext cx="6589199" cy="1280890"/>
          </a:xfrm>
        </p:spPr>
        <p:txBody>
          <a:bodyPr>
            <a:normAutofit fontScale="90000"/>
          </a:bodyPr>
          <a:lstStyle/>
          <a:p>
            <a:r>
              <a:rPr lang="pl-PL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Remont drogi gminnej nr 470045K (ul. Nowa) w Sosnowicach</a:t>
            </a:r>
            <a:br>
              <a:rPr lang="pl-PL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A390578-F8A8-FDA3-B3C3-EEF79E2CA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6735" y="4562856"/>
            <a:ext cx="6470065" cy="192024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obejmuje modernizację odcinka drogi gminnej 248mb oraz </a:t>
            </a: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remont mostu 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zlokalizowanego w km 0+502,00 w miejscowości Sosnowice, Gmina Brzeźnica.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Całkowita wartość inwestycji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299 085,09 zł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Dofinansowanie z Funduszu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194 405,00 zł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Planowany termin realizacji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2025 rok</a:t>
            </a:r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C478966-ACC5-B5D6-2277-5DB34DDF1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170" y="1206871"/>
            <a:ext cx="4749196" cy="316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073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843088-2088-FC12-5153-D6817196E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Remont drogi gminnej nr 470018K w Kossowej – w trakcie oceny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44FEE7E-3DA2-6800-C7DE-4732A22B08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4711" y="2691384"/>
            <a:ext cx="6591985" cy="2950464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Wniosek w ramach naboru IX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remont drogi gminnej na odcinku 150 m wraz z </a:t>
            </a: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mostem 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miejscowości Kossowa, Gmina Brzeźnica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Całkowita wartość projektu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989 463,52 zł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Planowany termin realizacji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2025 rok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478563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1C0F8F-0A54-C683-BC2D-76846D237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201" y="1264555"/>
            <a:ext cx="6589199" cy="1280890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Pozostałe działania w zakresie infrastruktury drogowej na 2025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982DE1E-4406-13DC-7BAA-680F03381C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9236" y="3249168"/>
            <a:ext cx="6591985" cy="1871472"/>
          </a:xfrm>
        </p:spPr>
        <p:txBody>
          <a:bodyPr/>
          <a:lstStyle/>
          <a:p>
            <a:r>
              <a:rPr lang="pl-PL" dirty="0"/>
              <a:t>Wykonanie projektów budowy chodników w ciągu drogi krajowej nr 44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Przeznaczone środki na poprawę infrastruktury drogowej powiatu</a:t>
            </a:r>
          </a:p>
        </p:txBody>
      </p:sp>
    </p:spTree>
    <p:extLst>
      <p:ext uri="{BB962C8B-B14F-4D97-AF65-F5344CB8AC3E}">
        <p14:creationId xmlns:p14="http://schemas.microsoft.com/office/powerpoint/2010/main" val="22347419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1FD04B-D418-8AD8-205C-63927802F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913" y="624110"/>
            <a:ext cx="7269480" cy="3371818"/>
          </a:xfrm>
        </p:spPr>
        <p:txBody>
          <a:bodyPr>
            <a:normAutofit fontScale="90000"/>
          </a:bodyPr>
          <a:lstStyle/>
          <a:p>
            <a:pPr marL="685800" algn="ctr">
              <a:lnSpc>
                <a:spcPct val="107000"/>
              </a:lnSpc>
              <a:spcAft>
                <a:spcPts val="800"/>
              </a:spcAft>
            </a:pPr>
            <a:br>
              <a:rPr lang="pl-PL" b="1" kern="100" dirty="0">
                <a:solidFill>
                  <a:srgbClr val="002073"/>
                </a:solidFill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</a:br>
            <a:r>
              <a:rPr lang="pl-PL" b="1" kern="100" dirty="0">
                <a:solidFill>
                  <a:srgbClr val="002073"/>
                </a:solidFill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Przedsięwzięcia i inwestycje realizowane w ramach </a:t>
            </a:r>
            <a:br>
              <a:rPr lang="pl-PL" sz="3600" b="1" kern="100" dirty="0">
                <a:solidFill>
                  <a:srgbClr val="002073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</a:br>
            <a:r>
              <a:rPr lang="pl-PL" sz="3600" b="1" kern="100" dirty="0">
                <a:solidFill>
                  <a:srgbClr val="002073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Funduszy Europejskich </a:t>
            </a:r>
            <a:br>
              <a:rPr lang="pl-PL" sz="3600" b="1" kern="100" dirty="0">
                <a:solidFill>
                  <a:srgbClr val="002073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</a:br>
            <a:r>
              <a:rPr lang="pl-PL" sz="3600" b="1" kern="100" dirty="0">
                <a:solidFill>
                  <a:srgbClr val="002073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dla Małopolski 2021-2027</a:t>
            </a:r>
            <a:br>
              <a:rPr lang="pl-PL" sz="105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24B49B9-67A0-194A-B3A4-2EBD98EA6C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846" b="77471"/>
          <a:stretch/>
        </p:blipFill>
        <p:spPr>
          <a:xfrm>
            <a:off x="1148854" y="6099049"/>
            <a:ext cx="7995146" cy="62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6153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BE3018-A0D8-4721-EA02-F470819AA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201" y="176054"/>
            <a:ext cx="6842183" cy="1280890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Projekt pn. „Bezpieczna Małopolska - Bon na ratowanie – Straż Pożarna ”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8B26459-8F26-E652-93FA-B81F60EE7F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1400" dirty="0"/>
              <a:t>Gmina Brzeźnica partnerem projektu realizowanego przez Urząd Marszałkowski w ramach działania: FEMP.02.11 Wsparcie służb ratunkowych, w ramach programu Fundusze Europejskie dla Małopolski 2021-2027</a:t>
            </a:r>
          </a:p>
          <a:p>
            <a:r>
              <a:rPr lang="pl-PL" b="1" dirty="0"/>
              <a:t>Zakup średniego samochodu </a:t>
            </a:r>
            <a:r>
              <a:rPr lang="pl-PL" b="1" dirty="0" err="1"/>
              <a:t>ratowiczo</a:t>
            </a:r>
            <a:r>
              <a:rPr lang="pl-PL" b="1" dirty="0"/>
              <a:t>-gaśniczego dla OSP Łączany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/>
              <a:t>planowana wartość kosztów: 1 038 120,00 zł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/>
              <a:t>planowana kwota dofinansowania 674 778,00 zł - 65% kosztów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/>
              <a:t>planowana kwota wkładu własnego 363 342,00 zł - 35% kosztów w tym  OSP 208 000,00</a:t>
            </a:r>
          </a:p>
        </p:txBody>
      </p:sp>
    </p:spTree>
    <p:extLst>
      <p:ext uri="{BB962C8B-B14F-4D97-AF65-F5344CB8AC3E}">
        <p14:creationId xmlns:p14="http://schemas.microsoft.com/office/powerpoint/2010/main" val="27518357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6F2A1-BC38-DDD6-ADCF-964B44F30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9089A-527E-0BAA-B9BE-1039D553F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3937" y="612648"/>
            <a:ext cx="4114799" cy="5298574"/>
          </a:xfrm>
        </p:spPr>
        <p:txBody>
          <a:bodyPr>
            <a:normAutofit fontScale="85000" lnSpcReduction="20000"/>
          </a:bodyPr>
          <a:lstStyle/>
          <a:p>
            <a:r>
              <a:rPr b="1" dirty="0"/>
              <a:t>1. </a:t>
            </a:r>
            <a:r>
              <a:rPr b="1" dirty="0" err="1"/>
              <a:t>Zintegrowana</a:t>
            </a:r>
            <a:r>
              <a:rPr b="1" dirty="0"/>
              <a:t> </a:t>
            </a:r>
            <a:r>
              <a:rPr b="1" dirty="0" err="1"/>
              <a:t>infrastruktura</a:t>
            </a:r>
            <a:r>
              <a:rPr b="1" dirty="0"/>
              <a:t> </a:t>
            </a:r>
            <a:r>
              <a:rPr b="1" dirty="0" err="1"/>
              <a:t>dla</a:t>
            </a:r>
            <a:r>
              <a:rPr b="1" dirty="0"/>
              <a:t> </a:t>
            </a:r>
            <a:r>
              <a:rPr b="1" dirty="0" err="1"/>
              <a:t>transportu</a:t>
            </a:r>
            <a:r>
              <a:rPr b="1" dirty="0"/>
              <a:t> </a:t>
            </a:r>
            <a:r>
              <a:rPr b="1" dirty="0" err="1"/>
              <a:t>niskoemisyjnego</a:t>
            </a:r>
            <a:r>
              <a:rPr b="1" dirty="0"/>
              <a:t> </a:t>
            </a:r>
            <a:r>
              <a:rPr b="1" dirty="0" err="1"/>
              <a:t>na</a:t>
            </a:r>
            <a:r>
              <a:rPr b="1" dirty="0"/>
              <a:t> </a:t>
            </a:r>
            <a:r>
              <a:rPr b="1" dirty="0" err="1"/>
              <a:t>terenie</a:t>
            </a:r>
            <a:r>
              <a:rPr b="1" dirty="0"/>
              <a:t> </a:t>
            </a:r>
            <a:r>
              <a:rPr b="1" dirty="0" err="1"/>
              <a:t>Gminy</a:t>
            </a:r>
            <a:r>
              <a:rPr b="1" dirty="0"/>
              <a:t> </a:t>
            </a:r>
            <a:r>
              <a:rPr b="1" dirty="0" err="1"/>
              <a:t>Brzeźnica</a:t>
            </a:r>
            <a:endParaRPr lang="pl-PL" b="1" dirty="0"/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Działania 8.12 Transformacja transportu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obejmuje :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pl-PL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Budowę p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onad</a:t>
            </a: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5km ścieżki rowerowej 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łączącej </a:t>
            </a:r>
            <a:r>
              <a:rPr lang="pl-P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sie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trasa na Skawinę ale też z  </a:t>
            </a:r>
            <a:r>
              <a:rPr lang="pl-P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Velo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Skawa, z  Wiślaną Trasą Rowerową, tworząc spójny system tras rowerowych.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Budowę </a:t>
            </a:r>
            <a:r>
              <a:rPr lang="pl-PL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parkingu Parkuj i Jedź (P&amp;R) w Brzeźnicy 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zadaszoną wiatą dla rowerów i stacją ładowania pojazdów elektrycznych.</a:t>
            </a: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Całkowita wartość projektu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6 317 666,24 zł</a:t>
            </a: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Dofinansowanie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5 010 402,61 zł</a:t>
            </a: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Planowane zakończenie inwestycji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koniec 2025 roku</a:t>
            </a:r>
            <a:b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Realizacja projektu wpłynie na poprawę dostępności ekologicznego transportu, promując aktywny i przyjazny środowisku styl życia.</a:t>
            </a:r>
          </a:p>
          <a:p>
            <a:pPr marL="0" indent="0">
              <a:buNone/>
            </a:pPr>
            <a:endParaRPr b="1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6D10E9E-6CB3-994F-5538-A4603FCE7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6470" y="1133856"/>
            <a:ext cx="2962656" cy="3950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111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9344" y="512064"/>
            <a:ext cx="3968495" cy="6007608"/>
          </a:xfrm>
        </p:spPr>
        <p:txBody>
          <a:bodyPr>
            <a:normAutofit fontScale="92500" lnSpcReduction="20000"/>
          </a:bodyPr>
          <a:lstStyle/>
          <a:p>
            <a:r>
              <a:rPr b="1" dirty="0"/>
              <a:t>2. </a:t>
            </a:r>
            <a:r>
              <a:rPr b="1" dirty="0" err="1"/>
              <a:t>Budowa</a:t>
            </a:r>
            <a:r>
              <a:rPr b="1" dirty="0"/>
              <a:t> </a:t>
            </a:r>
            <a:r>
              <a:rPr b="1" dirty="0" err="1"/>
              <a:t>parku</a:t>
            </a:r>
            <a:r>
              <a:rPr b="1" dirty="0"/>
              <a:t> </a:t>
            </a:r>
            <a:r>
              <a:rPr b="1" dirty="0" err="1"/>
              <a:t>spacerowo-wypoczynkowego</a:t>
            </a:r>
            <a:r>
              <a:rPr b="1" dirty="0"/>
              <a:t> w </a:t>
            </a:r>
            <a:r>
              <a:rPr b="1" dirty="0" err="1"/>
              <a:t>miejscowości</a:t>
            </a:r>
            <a:r>
              <a:rPr b="1" dirty="0"/>
              <a:t> </a:t>
            </a:r>
            <a:r>
              <a:rPr b="1" dirty="0" err="1"/>
              <a:t>Łączany</a:t>
            </a:r>
            <a:endParaRPr lang="pl-PL" b="1" dirty="0"/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Działania 8.14 Transformacja klimatyczna: 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ramach inwestycji powstaną:</a:t>
            </a:r>
          </a:p>
          <a:p>
            <a:pPr>
              <a:lnSpc>
                <a:spcPct val="107000"/>
              </a:lnSpc>
              <a:spcBef>
                <a:spcPts val="0"/>
              </a:spcBef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Ścieżki w formie pomostu z punktami widokowymi (1,7 km), terenowe ścieżki utwardzone, wzmocnienia zbiornika retencyjnego, wyspy lęgowe dla ptactwa wodnego, altany, tężnia solankowa oraz mała architektura.</a:t>
            </a:r>
          </a:p>
          <a:p>
            <a:pPr lvl="0">
              <a:lnSpc>
                <a:spcPct val="107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Instalacja elektryczna i teletechniczna (oświetlenie LED, monitoring) oraz nasadzenia zieleni.</a:t>
            </a:r>
            <a:endParaRPr lang="pl-PL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obejmuje także działania edukacyjne, m.in. warsztaty dotyczące zmian klimatu i bioróżnorodności.</a:t>
            </a: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Całkowita wartość projektu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pl-PL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8 482 591,55 zł</a:t>
            </a: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Dofinansowanie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7 474 211,97 zł</a:t>
            </a: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Termin realizacji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do 31 października 2026 roku</a:t>
            </a:r>
          </a:p>
          <a:p>
            <a:endParaRPr b="1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B1F66126-7BCC-5721-AEDD-A8D8A62EC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9820" y="1188720"/>
            <a:ext cx="3464180" cy="455086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CD98B-B6DB-A4DF-5C00-A793E08D6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CCB0E6-5F3A-A092-3105-F240144A1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2728" y="1911096"/>
            <a:ext cx="7351776" cy="4764024"/>
          </a:xfrm>
        </p:spPr>
        <p:txBody>
          <a:bodyPr>
            <a:normAutofit/>
          </a:bodyPr>
          <a:lstStyle/>
          <a:p>
            <a:r>
              <a:rPr lang="pl-PL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„Wsparcie realizacji zadań </a:t>
            </a:r>
            <a:r>
              <a:rPr lang="pl-PL" sz="22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Ekodoradcy</a:t>
            </a:r>
            <a:r>
              <a:rPr lang="pl-PL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 Gminie Brzeźnica”</a:t>
            </a:r>
            <a:endParaRPr lang="pl-PL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l-PL" sz="1500" b="1" dirty="0"/>
              <a:t>Cel projektu: </a:t>
            </a:r>
            <a:r>
              <a:rPr lang="pl-PL" sz="1500" dirty="0"/>
              <a:t>Poprawa jakości powietrza i ochrona środowiska</a:t>
            </a:r>
          </a:p>
          <a:p>
            <a:r>
              <a:rPr lang="pl-PL" sz="1500" b="1" dirty="0"/>
              <a:t>Główne Działania:</a:t>
            </a:r>
            <a:endParaRPr lang="pl-PL" sz="15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050" dirty="0"/>
              <a:t>Zatrudnienie </a:t>
            </a:r>
            <a:r>
              <a:rPr lang="pl-PL" sz="1050" dirty="0" err="1"/>
              <a:t>Ekodoradcy</a:t>
            </a:r>
            <a:r>
              <a:rPr lang="pl-PL" sz="1050" dirty="0"/>
              <a:t> i uruchomienie punktu doradztwa środowiskowego.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050" dirty="0"/>
              <a:t>Edukacja mieszkańców nt. OZE i redukcji CO2.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050" dirty="0"/>
              <a:t>Aktualizacja Programu Gospodarki Niskoemisyjnej.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050" dirty="0"/>
              <a:t>Wsparcie 50 gospodarstw w oszczędności energii i wody.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050" dirty="0"/>
              <a:t>Zakup sprzętu (m.in. miernik jakości powietrza).</a:t>
            </a:r>
          </a:p>
          <a:p>
            <a:pPr marL="0" indent="0">
              <a:buNone/>
            </a:pPr>
            <a:r>
              <a:rPr lang="pl-PL" b="1" dirty="0"/>
              <a:t>Czas realizacji:</a:t>
            </a:r>
            <a:r>
              <a:rPr lang="pl-PL" dirty="0"/>
              <a:t> 2024–2027</a:t>
            </a:r>
          </a:p>
          <a:p>
            <a:pPr marL="0" indent="0">
              <a:buNone/>
            </a:pPr>
            <a:r>
              <a:rPr lang="pl-PL" b="1" dirty="0"/>
              <a:t>Koszt:</a:t>
            </a:r>
            <a:r>
              <a:rPr lang="pl-PL" dirty="0"/>
              <a:t> 506 187,03 zł </a:t>
            </a:r>
          </a:p>
          <a:p>
            <a:pPr marL="0" indent="0">
              <a:buNone/>
            </a:pPr>
            <a:r>
              <a:rPr lang="pl-PL" dirty="0"/>
              <a:t>(dofinansowanie UE: 430 258,97 zł)</a:t>
            </a:r>
          </a:p>
          <a:p>
            <a:pPr marL="0" indent="0">
              <a:buNone/>
            </a:pPr>
            <a:endParaRPr b="1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A1D18964-5FFA-806D-B166-2442907F88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127" y="0"/>
            <a:ext cx="4992873" cy="1801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7625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B1DA8-33DF-F001-1100-45C325B6E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16ADE50-0DD7-3C0D-AEA4-42A9B2A03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913" y="624110"/>
            <a:ext cx="7269480" cy="3371818"/>
          </a:xfrm>
        </p:spPr>
        <p:txBody>
          <a:bodyPr>
            <a:norm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br>
              <a:rPr lang="pl-PL" b="1" kern="100" dirty="0">
                <a:solidFill>
                  <a:srgbClr val="002073"/>
                </a:solidFill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</a:br>
            <a:br>
              <a:rPr lang="pl-PL" sz="105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6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Projekty realizowane </a:t>
            </a:r>
            <a:br>
              <a:rPr lang="pl-PL" sz="36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6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 ramach Europejskiego  Funduszu Społecznego Plus</a:t>
            </a:r>
            <a:br>
              <a:rPr lang="pl-PL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627D895F-A429-BF45-8C67-FE23333D78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846" b="77471"/>
          <a:stretch/>
        </p:blipFill>
        <p:spPr>
          <a:xfrm>
            <a:off x="993406" y="2318"/>
            <a:ext cx="7995146" cy="6217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C1BEC-025A-E8B4-67BF-1FC69EE791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8568" y="3630168"/>
            <a:ext cx="4965071" cy="1847088"/>
          </a:xfrm>
        </p:spPr>
        <p:txBody>
          <a:bodyPr>
            <a:normAutofit/>
          </a:bodyPr>
          <a:lstStyle/>
          <a:p>
            <a:r>
              <a:rPr dirty="0"/>
              <a:t>1. Projekt Q </a:t>
            </a:r>
            <a:r>
              <a:rPr dirty="0" err="1"/>
              <a:t>działaniu</a:t>
            </a:r>
            <a:r>
              <a:rPr dirty="0"/>
              <a:t> II</a:t>
            </a:r>
          </a:p>
          <a:p>
            <a:r>
              <a:rPr dirty="0"/>
              <a:t>2.</a:t>
            </a:r>
            <a:r>
              <a:rPr lang="pl-PL" dirty="0"/>
              <a:t> Projekt Młodzi Duchem II</a:t>
            </a:r>
          </a:p>
          <a:p>
            <a:r>
              <a:rPr dirty="0"/>
              <a:t>3. </a:t>
            </a:r>
            <a:r>
              <a:rPr lang="pl-PL" dirty="0"/>
              <a:t>Projekt Nowi Młodzi Duchem</a:t>
            </a:r>
            <a:endParaRPr lang="pl-PL" b="1" dirty="0"/>
          </a:p>
          <a:p>
            <a:pPr marL="0" indent="0">
              <a:buNone/>
            </a:pPr>
            <a:r>
              <a:rPr lang="pl-PL" b="1" dirty="0"/>
              <a:t>Realizacja  -  GOPS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12893312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F3696A7F-EB21-A233-124F-9FA58C061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9749" y="0"/>
            <a:ext cx="6584251" cy="2267909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E126CDE-733F-8F22-1789-16661D07AC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5" y="2779776"/>
            <a:ext cx="6591985" cy="3131446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 końcem listopad br. podpisano umowę o dofinansowanie projektu </a:t>
            </a:r>
            <a:br>
              <a:rPr lang="pl-PL" sz="1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pl-PL" sz="1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nr FEMP.06.26-IP.01-0226/24.</a:t>
            </a:r>
            <a:r>
              <a:rPr lang="pl-PL" sz="180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wspiera integrację społeczną 600 osób zagrożonych ubóstwem lub wykluczeniem społecznym poprzez aktywizację społeczną, zawodową oraz zdrowotną. Obejmuje działania takie jak diagnoza potrzeb, szkolenia, płatne staże, turnusy rehabilitacyjne, poradnictwo specjalistyczne i wsparcie dla dzieci z niepełnosprawnościami.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Całkowita wartość projektu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6 746 878,90 zł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Dofinansowanie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6 409 385,90 zł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Okres realizacji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 lipca 2024 – 30 czerwca 2029 roku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73541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D50E86-8BA4-CB57-1251-97420F612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8003A2-40AB-7793-20F8-0A1B1F995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201" y="624110"/>
            <a:ext cx="6732455" cy="802354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2.Projekt „Młodzi Duchem II”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39641AB-ABA9-D530-C5B2-F8C7C3E86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6007" y="1355210"/>
            <a:ext cx="6591985" cy="3777622"/>
          </a:xfrm>
        </p:spPr>
        <p:txBody>
          <a:bodyPr>
            <a:normAutofit/>
          </a:bodyPr>
          <a:lstStyle/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Kontynuacja wcześniejszych działań wspierających funkcjonowanie Domów Seniora w Łączanach i Marcyporębie oraz Klubu Seniora w Brzeźnicy.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</a:t>
            </a:r>
            <a:r>
              <a:rPr lang="pl-PL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obejmuje funkcjonowanie placówek, warsztaty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wyjazdy integracyjne, rehabilitację itp.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Całkowita wartość projektu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4 464 472,17 zł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Dofinansowanie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4 241 060,37 zł</a:t>
            </a:r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4215893-8B11-536D-18F5-D0C0DF051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2781" y="0"/>
            <a:ext cx="5761219" cy="530398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1846C0F6-9C11-8458-F123-1A466DD2C5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1495" y="3802020"/>
            <a:ext cx="3959352" cy="29695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851332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69AA2DA-9A25-3D7E-76B6-F1E46C763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201" y="624110"/>
            <a:ext cx="6732455" cy="802354"/>
          </a:xfrm>
        </p:spPr>
        <p:txBody>
          <a:bodyPr>
            <a:normAutofit/>
          </a:bodyPr>
          <a:lstStyle/>
          <a:p>
            <a:r>
              <a:rPr lang="pl-PL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Projekt „Nowi Młodzi Duchem”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2816AAD-4A43-5431-80B0-81091DDA8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5" y="1868424"/>
            <a:ext cx="6591985" cy="3777622"/>
          </a:xfrm>
        </p:spPr>
        <p:txBody>
          <a:bodyPr>
            <a:normAutofit fontScale="92500" lnSpcReduction="20000"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Działania 8.6 Opieka nad osobami potrzebującymi wsparcia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zakłada utworzenie i działalność Ośrodka Wsparcia i Aktywizacji Osób Starszych w Wyźrale dla 50 osób niesamodzielnych oraz 25 opiekunów. Ośrodek świadczyć będzie usługi stacjonarne i w miejscu zamieszkania, wspierając osoby niesamodzielne oraz ich opiekunów.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Całkowita wartość projektu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6 476 898,45 zł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Dofinansowanie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6 130 298,55 zł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Okres realizacji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 stycznia 2025 – 31 grudnia 2027 roku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175231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6DC34-EA41-2C08-1F7B-12DF6C5E1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93EAB9-ABF1-CF67-14E9-907CF7AB1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913" y="624110"/>
            <a:ext cx="7269480" cy="3371818"/>
          </a:xfrm>
        </p:spPr>
        <p:txBody>
          <a:bodyPr>
            <a:normAutofit fontScale="90000"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br>
              <a:rPr lang="pl-PL" b="1" kern="100" dirty="0">
                <a:solidFill>
                  <a:srgbClr val="002073"/>
                </a:solidFill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</a:br>
            <a:br>
              <a:rPr lang="pl-PL" sz="105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6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Projekty realizowane </a:t>
            </a:r>
            <a:br>
              <a:rPr lang="pl-PL" sz="36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6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 ramach Europejskiego  Funduszu Społecznego Plus</a:t>
            </a:r>
            <a:br>
              <a:rPr lang="pl-PL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l-PL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51E4350B-1A0F-D171-3661-B9C5DA4B51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846" b="77471"/>
          <a:stretch/>
        </p:blipFill>
        <p:spPr>
          <a:xfrm>
            <a:off x="993406" y="2318"/>
            <a:ext cx="7995146" cy="621792"/>
          </a:xfrm>
          <a:prstGeom prst="rect">
            <a:avLst/>
          </a:prstGeom>
        </p:spPr>
      </p:pic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9B032878-D8F1-B312-7F75-56B1B9A4A6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1488" y="3703320"/>
            <a:ext cx="5772912" cy="1133856"/>
          </a:xfrm>
        </p:spPr>
        <p:txBody>
          <a:bodyPr/>
          <a:lstStyle/>
          <a:p>
            <a:r>
              <a:rPr lang="pl-PL" dirty="0"/>
              <a:t>1. Projekt 'Małe Talenty’</a:t>
            </a:r>
          </a:p>
          <a:p>
            <a:pPr marL="0" indent="0">
              <a:buNone/>
            </a:pPr>
            <a:r>
              <a:rPr lang="pl-PL" b="1" dirty="0"/>
              <a:t>Realizacja Placówki szkolne - GCUW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173650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2F009-65BA-1D65-1612-02254920A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22AE19-533B-A0BA-B807-99B873F96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806" y="649224"/>
            <a:ext cx="6732455" cy="802354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Projekt  „Małe talenty”</a:t>
            </a:r>
            <a:br>
              <a:rPr lang="pl-PL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115C916-5FF3-8CBE-563F-83517E56C0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2995" y="1810512"/>
            <a:ext cx="7780965" cy="4736592"/>
          </a:xfrm>
        </p:spPr>
        <p:txBody>
          <a:bodyPr>
            <a:normAutofit fontScale="47500" lnSpcReduction="20000"/>
          </a:bodyPr>
          <a:lstStyle/>
          <a:p>
            <a:pPr marL="457200" lvl="1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25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Działanie Wsparcie kształcenia ogólnego.</a:t>
            </a:r>
            <a:endParaRPr lang="pl-PL" sz="2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pl-PL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wspiera równość w dostępie do edukacji poprzez rozwijanie kompetencji u uczniów oraz podnoszenie kwalifikacji nauczycieli w dwóch placówkach: Zespole Szkolno-Przedszkolnym w Brzeźnicy oraz Szkole Podstawowej w Sosnowicach.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5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Grupa docelowa</a:t>
            </a:r>
            <a:r>
              <a:rPr lang="pl-PL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200 uczniów i 44 nauczycieli</a:t>
            </a: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5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Zakres działań</a:t>
            </a:r>
            <a:r>
              <a:rPr lang="pl-PL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lnSpc>
                <a:spcPct val="120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pl-PL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Organizacja zajęć wyrównawczych i rozwijających kompetencje kluczowe oraz umiejętności uniwersalne.</a:t>
            </a:r>
          </a:p>
          <a:p>
            <a:pPr marL="742950" lvl="1" indent="-285750">
              <a:lnSpc>
                <a:spcPct val="120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pl-PL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Szkolenia dla nauczycieli  i wsparcia uczniów o specjalnych potrzebach edukacyjnych.</a:t>
            </a:r>
          </a:p>
          <a:p>
            <a:pPr marL="742950" lvl="1" indent="-285750">
              <a:lnSpc>
                <a:spcPct val="120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pl-PL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Doposażenie dwóch szkół.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5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Czas realizacji</a:t>
            </a:r>
            <a:r>
              <a:rPr lang="pl-PL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 lipca 2024 – 30 czerwca 2027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5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Całkowita wartość projektu</a:t>
            </a:r>
            <a:r>
              <a:rPr lang="pl-PL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2 292 516,00 zł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pl-PL" sz="25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Dofinansowanie</a:t>
            </a:r>
            <a:r>
              <a:rPr lang="pl-PL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2 160 660,00 zł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pl-PL" sz="25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Wkład własny</a:t>
            </a:r>
            <a:r>
              <a:rPr lang="pl-PL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131 856,00 zł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pl-PL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stwarza przestrzeń edukacyjną wolną od dyskryminacji, wspierającą indywidualny potencjał uczniów i ich pełne włączenie w życie społeczne.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DCF64441-A24B-76E3-8069-C8FAB4D12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7608" y="118872"/>
            <a:ext cx="2816352" cy="2112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420750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4BC7BA-43CA-E238-29ED-4DC89F02D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201" y="1492790"/>
            <a:ext cx="6589199" cy="2567146"/>
          </a:xfrm>
        </p:spPr>
        <p:txBody>
          <a:bodyPr/>
          <a:lstStyle/>
          <a:p>
            <a:pPr algn="ctr"/>
            <a:br>
              <a:rPr lang="pl-PL" b="1" dirty="0">
                <a:solidFill>
                  <a:srgbClr val="0070C0"/>
                </a:solidFill>
              </a:rPr>
            </a:br>
            <a:br>
              <a:rPr lang="pl-PL" b="1" dirty="0">
                <a:solidFill>
                  <a:srgbClr val="0070C0"/>
                </a:solidFill>
              </a:rPr>
            </a:br>
            <a:r>
              <a:rPr lang="pl-PL" sz="4000" b="1" dirty="0">
                <a:solidFill>
                  <a:srgbClr val="0070C0"/>
                </a:solidFill>
              </a:rPr>
              <a:t>Złożone projekty</a:t>
            </a:r>
          </a:p>
        </p:txBody>
      </p:sp>
    </p:spTree>
    <p:extLst>
      <p:ext uri="{BB962C8B-B14F-4D97-AF65-F5344CB8AC3E}">
        <p14:creationId xmlns:p14="http://schemas.microsoft.com/office/powerpoint/2010/main" val="33965941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A6A6C-C6F3-96D2-14BA-83AD7D779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59E94C-5644-3389-72AE-A84433D50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5446" y="0"/>
            <a:ext cx="6732455" cy="802354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Projekt „Akademia Małego Lingwisty – Brzeźnica” – w trakcie oceny 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2800BE3-C6D8-D769-5D48-4AD0D3CC15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5" y="1545336"/>
            <a:ext cx="6745486" cy="3730752"/>
          </a:xfrm>
        </p:spPr>
        <p:txBody>
          <a:bodyPr>
            <a:normAutofit/>
          </a:bodyPr>
          <a:lstStyle/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4.Działanie Wsparcie wychowania przedszkolnego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wspiera edukację dwujęzyczną w placówkach przedszkolnych na terenie gminy Brzeźnica, obejmując 936 dzieci, 180 rodziców i 32 nauczycieli. Głównym celem jest rozwijanie umiejętności językowych w języku angielskim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Całkowita wartość projektu: 3 354 945,00 zł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Dofinansowanie: 2 968 945,00 zł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Okres realizacji: do 30 czerwca 2029 roku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765F5DD-C8AA-0241-F41E-CCAFE890A3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2415" y="6160738"/>
            <a:ext cx="5761219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2420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A8FA9-0614-C4CA-BCDA-4494FEFDC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822A5B-07A1-A6D6-AD2B-9264E1625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5446" y="0"/>
            <a:ext cx="6732455" cy="802354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Projekt „Mali giganci III”</a:t>
            </a:r>
            <a:br>
              <a:rPr lang="pl-PL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lista rezerwowa</a:t>
            </a:r>
            <a:endParaRPr lang="pl-PL" sz="3600" kern="1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847C508-6CB5-2A30-1164-5D94AAD68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5" y="1545336"/>
            <a:ext cx="6104305" cy="4306824"/>
          </a:xfrm>
        </p:spPr>
        <p:txBody>
          <a:bodyPr>
            <a:normAutofit/>
          </a:bodyPr>
          <a:lstStyle/>
          <a:p>
            <a:pPr marL="457200">
              <a:lnSpc>
                <a:spcPct val="107000"/>
              </a:lnSpc>
              <a:spcBef>
                <a:spcPts val="0"/>
              </a:spcBef>
            </a:pPr>
            <a:r>
              <a:rPr lang="pl-PL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zakłada kontynuację i rozwój działań Placówek Wsparcia Dziennego (PWD) w 6 lokalizacjach: Brzeźnica, Łączany, Paszkówka, Marcyporęba, Sosnowice i </a:t>
            </a:r>
            <a:r>
              <a:rPr lang="pl-PL" sz="1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Tłuczań</a:t>
            </a:r>
            <a:r>
              <a:rPr lang="pl-PL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114300" indent="0">
              <a:lnSpc>
                <a:spcPct val="107000"/>
              </a:lnSpc>
              <a:spcBef>
                <a:spcPts val="0"/>
              </a:spcBef>
              <a:buNone/>
            </a:pPr>
            <a:endParaRPr lang="pl-PL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Grupa docelowa</a:t>
            </a:r>
            <a:r>
              <a:rPr lang="pl-PL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900 osób, w tym 600 dzieci i minimum 200 rodzin</a:t>
            </a: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Zakres działań</a:t>
            </a:r>
            <a:r>
              <a:rPr lang="pl-PL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lnSpc>
                <a:spcPct val="107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pl-PL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Utworzenie 150 nowych miejsc świadczenia usług wsparcia rodziny w formie pracy podwórkowej.</a:t>
            </a:r>
          </a:p>
          <a:p>
            <a:pPr marL="742950" lvl="1" indent="-285750">
              <a:lnSpc>
                <a:spcPct val="107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pl-PL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Rozszerzenie katalogu usług PWD o poradnictwo psychologiczne, warsztaty i szkolenia dla rodzin.</a:t>
            </a:r>
          </a:p>
          <a:p>
            <a:pPr marL="742950" lvl="1" indent="-285750">
              <a:lnSpc>
                <a:spcPct val="107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pl-PL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Organizacja zajęć integracyjnych, edukacyjnych i terapeutycznych, kolonii, wycieczek oraz wsparcia specjalistów (m.in. psycholog, pedagog).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buSzPts val="1000"/>
              <a:buNone/>
              <a:tabLst>
                <a:tab pos="914400" algn="l"/>
              </a:tabLst>
            </a:pPr>
            <a:endParaRPr lang="pl-PL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Czas realizacji</a:t>
            </a:r>
            <a:r>
              <a:rPr lang="pl-PL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 października 2024 – 30 czerwca 2029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698CBC6-120C-E73C-7CF7-84CFF134B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2415" y="6160738"/>
            <a:ext cx="5761219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0552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0DE36E-DBE6-DA8F-6742-2177FA543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169" y="-13287"/>
            <a:ext cx="6589199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>
                <a:solidFill>
                  <a:srgbClr val="0070C0"/>
                </a:solidFill>
              </a:rPr>
              <a:t>Remonty w placówkach oświatowych w 2025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44591A-14AE-AE4A-F7E4-550B82C27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5" y="1267603"/>
            <a:ext cx="6591985" cy="46436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W ramach zapewnienia odpowiednich warunków edukacyjnych i bezpieczeństwa w placówkach oświatowych na terenie Gminy Brzeźnica, zaplanowano drobne, ale niezbędne inwestycje :</a:t>
            </a:r>
          </a:p>
          <a:p>
            <a:r>
              <a:rPr lang="pl-PL" dirty="0"/>
              <a:t>Dostosowanie wszystkich placówek przedszkolnych do zmieniających się przepisów p.poż</a:t>
            </a:r>
          </a:p>
          <a:p>
            <a:r>
              <a:rPr lang="pl-PL" dirty="0"/>
              <a:t> Wymiana kotła gazowego w </a:t>
            </a:r>
            <a:r>
              <a:rPr lang="pl-PL" b="1" dirty="0"/>
              <a:t> </a:t>
            </a:r>
            <a:r>
              <a:rPr lang="pl-PL" dirty="0"/>
              <a:t>ZSP Brzeźnica </a:t>
            </a:r>
            <a:r>
              <a:rPr lang="pl-PL" b="1" dirty="0"/>
              <a:t>– </a:t>
            </a:r>
            <a:r>
              <a:rPr lang="pl-PL" dirty="0"/>
              <a:t>konieczność wymiany</a:t>
            </a:r>
            <a:r>
              <a:rPr lang="pl-PL" b="1" dirty="0"/>
              <a:t> </a:t>
            </a:r>
            <a:r>
              <a:rPr lang="pl-PL" dirty="0"/>
              <a:t>z powodu zużycia technicznego, </a:t>
            </a:r>
          </a:p>
          <a:p>
            <a:r>
              <a:rPr lang="pl-PL" dirty="0"/>
              <a:t> Remont instalacji elektrycznej ZSP w Tłuczani - przegląd techniczny wykazał potrzebę pilnej modernizacji instalacji elektrycznej,</a:t>
            </a:r>
          </a:p>
          <a:p>
            <a:r>
              <a:rPr lang="pl-PL" dirty="0"/>
              <a:t>Remont sanitariatów i częściowa wymiana stolarki okiennej w SP w Paszkówce - zły stan techniczny.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713578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E93AC2-9EDE-0B7C-328B-DA35A9B16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2945" y="1383062"/>
            <a:ext cx="6589199" cy="1280890"/>
          </a:xfrm>
        </p:spPr>
        <p:txBody>
          <a:bodyPr/>
          <a:lstStyle/>
          <a:p>
            <a:r>
              <a:rPr lang="pl-PL" kern="1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Modernizacja placów zabaw </a:t>
            </a:r>
            <a:endParaRPr lang="pl-PL" dirty="0">
              <a:solidFill>
                <a:srgbClr val="0070C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BA31FFA-F8FA-5169-0F70-742E1F8D00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6817" y="2523744"/>
            <a:ext cx="6879336" cy="1563624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ontynuacja sukcesywnych modernizacji placów zabaw                        w poszczególnych miejscowościach gminy.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210873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ACE312-9EFA-3361-BF77-F3435923F6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34440" y="822961"/>
            <a:ext cx="7201584" cy="2262781"/>
          </a:xfrm>
        </p:spPr>
        <p:txBody>
          <a:bodyPr>
            <a:normAutofit/>
          </a:bodyPr>
          <a:lstStyle/>
          <a:p>
            <a:r>
              <a:rPr lang="pl-PL" sz="3200" dirty="0">
                <a:solidFill>
                  <a:srgbClr val="0070C0"/>
                </a:solidFill>
              </a:rPr>
              <a:t>Z Funduszy Europejskich dla środowiska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E4546D5-313B-72E8-6BF8-2AE5259F40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34440" y="3640884"/>
            <a:ext cx="6408427" cy="2262780"/>
          </a:xfrm>
        </p:spPr>
        <p:txBody>
          <a:bodyPr>
            <a:normAutofit/>
          </a:bodyPr>
          <a:lstStyle/>
          <a:p>
            <a:r>
              <a:rPr lang="pl-PL" dirty="0"/>
              <a:t>Działanie: Rozwijanie systemu gospodarki odpadami, Typ projektu: Gospodarka odpadami i wodno-ściekowa, Fundusz: Europejski Fundusz Rozwoju Regionalnego</a:t>
            </a:r>
          </a:p>
        </p:txBody>
      </p:sp>
    </p:spTree>
    <p:extLst>
      <p:ext uri="{BB962C8B-B14F-4D97-AF65-F5344CB8AC3E}">
        <p14:creationId xmlns:p14="http://schemas.microsoft.com/office/powerpoint/2010/main" val="1735202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63A00-653B-D637-A68C-7542A8758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2E7ABF-A75A-E671-A25A-B9BFA3A81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3352" y="0"/>
            <a:ext cx="7014549" cy="802354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„Budowa Punktu Selektywnego Zbierania Odpadów Komunalnych na terenie Gminy Brzeźnica w miejscowości Brzezinka”– w trakcie oceny </a:t>
            </a:r>
            <a:endParaRPr lang="pl-PL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92437C9-7DFE-9D56-FF9D-7CB6E2CDC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231" y="1307592"/>
            <a:ext cx="7195225" cy="4242816"/>
          </a:xfrm>
        </p:spPr>
        <p:txBody>
          <a:bodyPr>
            <a:normAutofit fontScale="77500" lnSpcReduction="20000"/>
          </a:bodyPr>
          <a:lstStyle/>
          <a:p>
            <a:r>
              <a:rPr lang="pl-PL" b="1" dirty="0"/>
              <a:t>Cel projektu: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dirty="0"/>
              <a:t>Umożliwienie mieszkańcom Gminy Brzeźnica selektywnego oddawania odpadów komunalnych, poprawa gospodarki odpadami i ochrona środowiska.</a:t>
            </a:r>
          </a:p>
          <a:p>
            <a:pPr marL="0" indent="0">
              <a:spcBef>
                <a:spcPts val="0"/>
              </a:spcBef>
              <a:buNone/>
            </a:pPr>
            <a:endParaRPr lang="pl-PL" dirty="0"/>
          </a:p>
          <a:p>
            <a:pPr>
              <a:spcBef>
                <a:spcPts val="0"/>
              </a:spcBef>
            </a:pPr>
            <a:r>
              <a:rPr lang="pl-PL" b="1" dirty="0"/>
              <a:t>Zakres działań: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pl-PL" dirty="0"/>
              <a:t>Budowa utwardzonego placu manewrowego z miejscami postojowymi i dwoma wjazdami.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pl-PL" dirty="0"/>
              <a:t>Wiaty na odpady budowlane, wielkogabarytowe i niebezpieczne.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pl-PL" dirty="0"/>
              <a:t>Rampa wyładowcza z pochylniami.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pl-PL" dirty="0"/>
              <a:t>Instalacja wagi drogowej, kontenera techniczno-socjalnego i obiektu magazynowego.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pl-PL" dirty="0"/>
              <a:t>Montaż kontenerów na różne rodzaje odpadów.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pl-PL" dirty="0"/>
              <a:t>Budowa ogrodzenia z bramami wjazdowymi.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pl-PL" dirty="0"/>
              <a:t>Elementy alejki edukacyjnej.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pl-PL" dirty="0"/>
              <a:t>Nasadzenia zieleni (trawnik, krzewy, drzewa).</a:t>
            </a:r>
          </a:p>
          <a:p>
            <a:pPr marL="0" indent="0">
              <a:spcBef>
                <a:spcPts val="0"/>
              </a:spcBef>
              <a:buNone/>
            </a:pPr>
            <a:endParaRPr lang="pl-PL" dirty="0"/>
          </a:p>
          <a:p>
            <a:pPr>
              <a:spcBef>
                <a:spcPts val="0"/>
              </a:spcBef>
            </a:pPr>
            <a:r>
              <a:rPr lang="pl-PL" b="1" dirty="0"/>
              <a:t>Czas realizacji: </a:t>
            </a:r>
            <a:r>
              <a:rPr lang="pl-PL" dirty="0"/>
              <a:t>Do grudnia 2026 roku.</a:t>
            </a:r>
          </a:p>
          <a:p>
            <a:pPr marL="0" indent="0">
              <a:spcBef>
                <a:spcPts val="0"/>
              </a:spcBef>
              <a:buNone/>
            </a:pPr>
            <a:endParaRPr lang="pl-PL" dirty="0"/>
          </a:p>
          <a:p>
            <a:pPr marL="0" indent="0">
              <a:spcBef>
                <a:spcPts val="0"/>
              </a:spcBef>
              <a:buNone/>
            </a:pPr>
            <a:endParaRPr lang="pl-PL" dirty="0"/>
          </a:p>
          <a:p>
            <a:pPr>
              <a:spcBef>
                <a:spcPts val="0"/>
              </a:spcBef>
            </a:pPr>
            <a:r>
              <a:rPr lang="pl-PL" b="1" dirty="0"/>
              <a:t>Finansowanie: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b="1" dirty="0"/>
              <a:t>   Wydatki kwalifikowalne:</a:t>
            </a:r>
            <a:r>
              <a:rPr lang="pl-PL" dirty="0"/>
              <a:t> 1 997 714,71 zł</a:t>
            </a:r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b="1" dirty="0"/>
              <a:t>Dofinansowanie:</a:t>
            </a:r>
            <a:r>
              <a:rPr lang="pl-PL" dirty="0"/>
              <a:t> 1 698 057,50 zł</a:t>
            </a:r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b="1" dirty="0"/>
              <a:t>Wkład własny:</a:t>
            </a:r>
            <a:r>
              <a:rPr lang="pl-PL" dirty="0"/>
              <a:t> 349 957,21 zł</a:t>
            </a:r>
          </a:p>
          <a:p>
            <a:pPr marL="457200" lvl="1" indent="0">
              <a:spcBef>
                <a:spcPts val="0"/>
              </a:spcBef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FA29D94-D929-E496-D0A3-5F2D83EDD6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133" b="39739"/>
          <a:stretch/>
        </p:blipFill>
        <p:spPr>
          <a:xfrm>
            <a:off x="4663440" y="4325112"/>
            <a:ext cx="4480560" cy="2532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191290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8353" y="2074173"/>
            <a:ext cx="6589199" cy="1280890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0070C0"/>
                </a:solidFill>
              </a:rPr>
              <a:t>Planowane wnioski </a:t>
            </a:r>
            <a:br>
              <a:rPr lang="pl-PL" b="1" dirty="0">
                <a:solidFill>
                  <a:srgbClr val="0070C0"/>
                </a:solidFill>
              </a:rPr>
            </a:br>
            <a:r>
              <a:rPr lang="pl-PL" b="1" dirty="0">
                <a:solidFill>
                  <a:srgbClr val="0070C0"/>
                </a:solidFill>
              </a:rPr>
              <a:t>o dofinansowanie w 2025 roku</a:t>
            </a:r>
            <a:endParaRPr b="1" dirty="0">
              <a:solidFill>
                <a:srgbClr val="0070C0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6E309F6-C986-0801-2CB1-E0F616A7B006}"/>
              </a:ext>
            </a:extLst>
          </p:cNvPr>
          <p:cNvSpPr txBox="1">
            <a:spLocks/>
          </p:cNvSpPr>
          <p:nvPr/>
        </p:nvSpPr>
        <p:spPr>
          <a:xfrm>
            <a:off x="1463040" y="3803904"/>
            <a:ext cx="7443216" cy="75511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l-PL" dirty="0"/>
              <a:t>Oczekujemy na ogłoszenie naborów, aby móc składać wnioski na…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2D8A3-4C22-8980-0CEA-0431C7708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5D49C3-7C27-FF95-EF91-C2B4CB47C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0" y="374904"/>
            <a:ext cx="6958583" cy="5907024"/>
          </a:xfrm>
        </p:spPr>
        <p:txBody>
          <a:bodyPr>
            <a:normAutofit fontScale="85000" lnSpcReduction="20000"/>
          </a:bodyPr>
          <a:lstStyle/>
          <a:p>
            <a:r>
              <a:rPr lang="pl-PL" b="1" dirty="0"/>
              <a:t>1. Rozbudowa kanalizacji sanitarnej w Brzeźnicy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Program: Krajowy Plan Odbudowy (KPO)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Wartość projektu: ~2,5 mln zł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Status: Oczekiwanie na ogłoszenie naboru.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b="1" dirty="0"/>
              <a:t>2. Poprawa efektywności energetycznej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Program: Fundusze Europejskie dla środowiska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b="1" dirty="0"/>
              <a:t>A. Modernizacja budynków użyteczności publicznej</a:t>
            </a:r>
            <a:endParaRPr lang="pl-PL" dirty="0"/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pl-PL" dirty="0"/>
              <a:t>Modernizacja szkół w Brzeźnicy i Łączanach, budynków komunalnych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pl-PL" dirty="0"/>
              <a:t>Dofinansowanie: do 95%.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pl-PL" dirty="0"/>
              <a:t>Status: Trwa przygotowanie audytów i kosztorysów.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b="1" dirty="0"/>
              <a:t>B. Modernizacja budynków komunalnych</a:t>
            </a:r>
            <a:endParaRPr lang="pl-PL" dirty="0"/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pl-PL" dirty="0"/>
              <a:t>Status</a:t>
            </a:r>
            <a:r>
              <a:rPr lang="pl-PL" b="1" dirty="0"/>
              <a:t>:</a:t>
            </a:r>
            <a:r>
              <a:rPr lang="pl-PL" dirty="0"/>
              <a:t> Przygotowanie wstępne, oczekiwanie na nabory.</a:t>
            </a:r>
          </a:p>
          <a:p>
            <a:pPr marL="914400" lvl="2" indent="0">
              <a:buNone/>
            </a:pPr>
            <a:endParaRPr lang="pl-PL" dirty="0"/>
          </a:p>
          <a:p>
            <a:r>
              <a:rPr lang="pl-PL" b="1" dirty="0"/>
              <a:t>3. Rozwój infrastruktury OZE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Program: Fundusze Europejskie dla środowiska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Projekty związane z infrastrukturą OZE na podstawie ankiet mieszkańców.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Termin naboru: 9 stycznia – 12 marca 2025.</a:t>
            </a:r>
          </a:p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404480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DDE73F9-47E2-C5D5-90CA-999D75299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0824" y="740664"/>
            <a:ext cx="6513576" cy="5413248"/>
          </a:xfrm>
        </p:spPr>
        <p:txBody>
          <a:bodyPr>
            <a:normAutofit fontScale="92500" lnSpcReduction="20000"/>
          </a:bodyPr>
          <a:lstStyle/>
          <a:p>
            <a:r>
              <a:rPr lang="pl-PL" b="1" dirty="0"/>
              <a:t>4. Budowa przydomowych oczyszczalni ścieków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Program: Plan Strategiczny WPR 2023–2027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Dofinansowanie: do 75%.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Status: Trwa zbieranie ankiet mieszkańców.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b="1" dirty="0"/>
              <a:t>5. Rozbudowa i modernizacja szkół w Sosnowicach i Marcyporębie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Program:</a:t>
            </a:r>
            <a:r>
              <a:rPr lang="pl-PL" dirty="0"/>
              <a:t> Fundusze Europejskie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Modernizacja infrastruktury szkolnej, poprawa standardów edukacyjnych.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Status</a:t>
            </a:r>
            <a:r>
              <a:rPr lang="pl-PL" b="1" dirty="0"/>
              <a:t>:</a:t>
            </a:r>
            <a:r>
              <a:rPr lang="pl-PL" dirty="0"/>
              <a:t> Opracowywanie dokumentacji projektowej.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b="1" dirty="0"/>
              <a:t>6. Projekty w ramach Stowarzyszenia Dolina Karpia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Planowane działania:</a:t>
            </a:r>
            <a:endParaRPr lang="pl-PL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Remont ścieżki turystycznej przez Pasmo </a:t>
            </a:r>
            <a:r>
              <a:rPr lang="pl-PL" dirty="0" err="1"/>
              <a:t>Draboż</a:t>
            </a:r>
            <a:r>
              <a:rPr lang="pl-PL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Warsztaty i wycieczki dla Placówek Wsparcia Dziennego.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Status: Trwa przygotowanie dokumentacji.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727660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DE6C40-C471-D333-1DEB-7F1E3241E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2415" y="93758"/>
            <a:ext cx="6589199" cy="853020"/>
          </a:xfrm>
        </p:spPr>
        <p:txBody>
          <a:bodyPr>
            <a:noAutofit/>
          </a:bodyPr>
          <a:lstStyle/>
          <a:p>
            <a:r>
              <a:rPr lang="pl-PL" sz="2000" b="1" dirty="0">
                <a:solidFill>
                  <a:srgbClr val="0070C0"/>
                </a:solidFill>
              </a:rPr>
              <a:t>Opracowywane dokumentacje i planowane inwestycje – </a:t>
            </a:r>
            <a:r>
              <a:rPr lang="pl-PL" sz="2000" b="1" dirty="0" err="1">
                <a:solidFill>
                  <a:srgbClr val="0070C0"/>
                </a:solidFill>
              </a:rPr>
              <a:t>przyklady</a:t>
            </a:r>
            <a:r>
              <a:rPr lang="pl-PL" sz="2000" b="1" dirty="0">
                <a:solidFill>
                  <a:srgbClr val="0070C0"/>
                </a:solidFill>
              </a:rPr>
              <a:t>:</a:t>
            </a:r>
            <a:br>
              <a:rPr lang="pl-PL" sz="2000" b="1" dirty="0">
                <a:solidFill>
                  <a:srgbClr val="0070C0"/>
                </a:solidFill>
              </a:rPr>
            </a:br>
            <a:endParaRPr lang="pl-PL" sz="2000" b="1" dirty="0">
              <a:solidFill>
                <a:srgbClr val="0070C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661A51-C542-F9A1-A7C8-58ABFBC44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0784" y="1271016"/>
            <a:ext cx="7187183" cy="5280786"/>
          </a:xfrm>
        </p:spPr>
        <p:txBody>
          <a:bodyPr>
            <a:normAutofit fontScale="77500" lnSpcReduction="20000"/>
          </a:bodyPr>
          <a:lstStyle/>
          <a:p>
            <a:r>
              <a:rPr lang="pl-PL" sz="1900" b="1" dirty="0"/>
              <a:t>Zagospodarowanie placu rekreacyjno-edukacyjnego w Tłuczani</a:t>
            </a:r>
          </a:p>
          <a:p>
            <a:r>
              <a:rPr lang="pl-PL" sz="1900" b="1" dirty="0"/>
              <a:t> Budowa obiektu sportowca w Brzeźnicy</a:t>
            </a:r>
          </a:p>
          <a:p>
            <a:r>
              <a:rPr lang="pl-PL" sz="1900" b="1" dirty="0"/>
              <a:t> Remont domu ludowego / OSP w Bęczynie - modernizacja i dostosowanie budynku do współczesnych standardów.</a:t>
            </a:r>
          </a:p>
          <a:p>
            <a:r>
              <a:rPr lang="pl-PL" sz="1900" dirty="0"/>
              <a:t> </a:t>
            </a:r>
            <a:r>
              <a:rPr lang="pl-PL" sz="1900" b="1" dirty="0"/>
              <a:t>Inwestycje drogowe</a:t>
            </a:r>
          </a:p>
          <a:p>
            <a:pPr marL="0" indent="0">
              <a:buNone/>
            </a:pPr>
            <a:r>
              <a:rPr lang="pl-PL" sz="1900" dirty="0"/>
              <a:t>          •Rozbudowa drogi gminnej z ciągiem pieszo-rowerowym w Brzeźnicy (ul. Kolejowa) -  opracowanie ZRID, co umożliwi realizację inwestycji poprawiającej bezpieczeństwo pieszych i rowerzystów.</a:t>
            </a:r>
          </a:p>
          <a:p>
            <a:pPr marL="0" indent="0">
              <a:buNone/>
            </a:pPr>
            <a:r>
              <a:rPr lang="pl-PL" sz="1900" dirty="0"/>
              <a:t>          •Rozbudowa dróg gminnych: Lokalizacje: ul. Słoneczna (Nowe Dwory), ul. Wiślana i ul. Podwale (Chrząstowice) -  Przygotowanie Programu Funkcjonalno-Użytkowego (PFU) </a:t>
            </a:r>
          </a:p>
          <a:p>
            <a:r>
              <a:rPr lang="pl-PL" sz="1900" b="1" dirty="0"/>
              <a:t>Oczyszczalnia ścieków w Brzeźnicy</a:t>
            </a:r>
            <a:r>
              <a:rPr lang="pl-PL" sz="1900" dirty="0"/>
              <a:t>: Gminny Zakład Usług zakończy opracowywanie dokumentacji technicznej oczyszczalni w 2025 roku, co umożliwi aplikowanie o środki zewnętrzne na realizację tej kluczowej inwestycji dla gospodarki wodno-ściekowej w gminie.</a:t>
            </a:r>
          </a:p>
          <a:p>
            <a:r>
              <a:rPr lang="pl-PL" sz="1900" dirty="0"/>
              <a:t> </a:t>
            </a:r>
            <a:r>
              <a:rPr lang="pl-PL" sz="1900" b="1" dirty="0"/>
              <a:t>Zagospodarowanie byłego młyna w Brzeźnicy </a:t>
            </a:r>
            <a:r>
              <a:rPr lang="pl-PL" sz="1900" dirty="0"/>
              <a:t>-  Adaptacja budynku byłego młyna na zaplecze kuchenne i gastronomiczne dla Gminnej Spółki. Z uwagi na coroczny wzrost zakresu obsługi, w tym nowych żłobków, placówek dla seniorów oraz innych jednostek, konieczne jest zagospodarowanie byłego młyna w Brzeźnicy poprzez jego adaptację na zaplecze kuchenne i gastronomiczne dla Gminnej Spółki, co umożliwi efektywną realizację rosnących potrzeb w zakresie cateringu i obsługi gastronomicznej.</a:t>
            </a:r>
          </a:p>
        </p:txBody>
      </p:sp>
    </p:spTree>
    <p:extLst>
      <p:ext uri="{BB962C8B-B14F-4D97-AF65-F5344CB8AC3E}">
        <p14:creationId xmlns:p14="http://schemas.microsoft.com/office/powerpoint/2010/main" val="18358856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391F8F-3B84-5EB4-CFE2-7F34F4373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7987" y="564646"/>
            <a:ext cx="6589199" cy="516627"/>
          </a:xfrm>
        </p:spPr>
        <p:txBody>
          <a:bodyPr>
            <a:normAutofit/>
          </a:bodyPr>
          <a:lstStyle/>
          <a:p>
            <a:r>
              <a:rPr lang="pl-PL" sz="2400" b="1" kern="1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Coroczne możliwości pozyskania dotacji</a:t>
            </a:r>
            <a:endParaRPr lang="pl-PL" sz="2400" dirty="0">
              <a:solidFill>
                <a:srgbClr val="0070C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F2DC9B7-C12B-482F-B0FD-EC53B96398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1831" y="1540189"/>
            <a:ext cx="6591985" cy="3777622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Przykładowe programy roczne 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Fundusz Ochrony Gruntów Rolnych</a:t>
            </a:r>
            <a:endParaRPr lang="pl-PL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Małopolskie OSP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Małopolskie Kapliczki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Małopolska Pamięta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l-P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Małopolska Infrastruktura Rekreacyjno-Sportowa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614323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948757C-1AB4-059C-7031-9D4415ECA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3511" y="1456214"/>
            <a:ext cx="6589199" cy="1972786"/>
          </a:xfrm>
        </p:spPr>
        <p:txBody>
          <a:bodyPr>
            <a:normAutofit/>
          </a:bodyPr>
          <a:lstStyle/>
          <a:p>
            <a:pPr algn="ctr"/>
            <a:r>
              <a:rPr lang="pl-PL" sz="2800" b="1" dirty="0">
                <a:solidFill>
                  <a:srgbClr val="0070C0"/>
                </a:solidFill>
              </a:rPr>
              <a:t>Na ten moment  </a:t>
            </a:r>
            <a:br>
              <a:rPr lang="pl-PL" sz="2800" b="1" dirty="0">
                <a:solidFill>
                  <a:srgbClr val="0070C0"/>
                </a:solidFill>
              </a:rPr>
            </a:br>
            <a:r>
              <a:rPr lang="pl-PL" sz="2800" b="1" dirty="0">
                <a:solidFill>
                  <a:srgbClr val="0070C0"/>
                </a:solidFill>
              </a:rPr>
              <a:t>projekt budżetu na 2025 r.</a:t>
            </a:r>
            <a:br>
              <a:rPr lang="pl-PL" sz="2800" b="1" dirty="0">
                <a:solidFill>
                  <a:srgbClr val="0070C0"/>
                </a:solidFill>
              </a:rPr>
            </a:br>
            <a:r>
              <a:rPr lang="pl-PL" sz="2800" b="1" dirty="0">
                <a:solidFill>
                  <a:srgbClr val="0070C0"/>
                </a:solidFill>
              </a:rPr>
              <a:t>przewiduje wydatki w wysokości</a:t>
            </a:r>
            <a:br>
              <a:rPr lang="pl-PL" sz="2800" b="1" dirty="0">
                <a:solidFill>
                  <a:srgbClr val="0070C0"/>
                </a:solidFill>
              </a:rPr>
            </a:br>
            <a:r>
              <a:rPr lang="pl-PL" sz="2800" b="1" dirty="0">
                <a:solidFill>
                  <a:srgbClr val="0070C0"/>
                </a:solidFill>
              </a:rPr>
              <a:t> 28 040 663,46 zł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60F680B-E77A-D446-11DE-2C4BC36FB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3511" y="2697480"/>
            <a:ext cx="5795087" cy="3665065"/>
          </a:xfrm>
        </p:spPr>
        <p:txBody>
          <a:bodyPr/>
          <a:lstStyle/>
          <a:p>
            <a:pPr marL="0" indent="0">
              <a:buNone/>
            </a:pPr>
            <a:br>
              <a:rPr lang="pl-PL" dirty="0"/>
            </a:b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dirty="0"/>
              <a:t>Jak widać, inwestycji jest wiele, zawsze staramy się realizować je przy wsparciu dofinansowań, a budżet gminy opracowujemy z rozwagą, by skutecznie odpowiadać na obecne i przyszłe potrzeby.</a:t>
            </a:r>
          </a:p>
        </p:txBody>
      </p:sp>
    </p:spTree>
    <p:extLst>
      <p:ext uri="{BB962C8B-B14F-4D97-AF65-F5344CB8AC3E}">
        <p14:creationId xmlns:p14="http://schemas.microsoft.com/office/powerpoint/2010/main" val="24006713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F3652F7-26BF-116B-6850-5532C7669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1057" y="2560320"/>
            <a:ext cx="6943344" cy="402336"/>
          </a:xfrm>
        </p:spPr>
        <p:txBody>
          <a:bodyPr/>
          <a:lstStyle/>
          <a:p>
            <a:pPr marL="0" indent="0" algn="ctr">
              <a:buNone/>
            </a:pPr>
            <a:r>
              <a:rPr lang="pl-PL" sz="18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Dziękuję za uwagę </a:t>
            </a: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 </a:t>
            </a:r>
            <a:endParaRPr lang="pl-PL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88591350"/>
      </p:ext>
    </p:extLst>
  </p:cSld>
  <p:clrMapOvr>
    <a:masterClrMapping/>
  </p:clrMapOvr>
</p:sld>
</file>

<file path=ppt/theme/theme1.xml><?xml version="1.0" encoding="utf-8"?>
<a:theme xmlns:a="http://schemas.openxmlformats.org/drawingml/2006/main" name="Smuga">
  <a:themeElements>
    <a:clrScheme name="Smuga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mug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mug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231</TotalTime>
  <Words>2405</Words>
  <Application>Microsoft Office PowerPoint</Application>
  <PresentationFormat>Pokaz na ekranie (4:3)</PresentationFormat>
  <Paragraphs>257</Paragraphs>
  <Slides>40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40</vt:i4>
      </vt:variant>
    </vt:vector>
  </HeadingPairs>
  <TitlesOfParts>
    <vt:vector size="49" baseType="lpstr">
      <vt:lpstr>Arial</vt:lpstr>
      <vt:lpstr>Calibri</vt:lpstr>
      <vt:lpstr>Century Gothic</vt:lpstr>
      <vt:lpstr>Courier New</vt:lpstr>
      <vt:lpstr>Open Sans</vt:lpstr>
      <vt:lpstr>Symbol</vt:lpstr>
      <vt:lpstr>Wingdings</vt:lpstr>
      <vt:lpstr>Wingdings 3</vt:lpstr>
      <vt:lpstr>Smuga</vt:lpstr>
      <vt:lpstr>Przedsięwziecia  i Inwestycje  Gminy Brzeźnica  w 2025 roku</vt:lpstr>
      <vt:lpstr>Projekty w trakcie realizacji</vt:lpstr>
      <vt:lpstr>Prezentacja programu PowerPoint</vt:lpstr>
      <vt:lpstr>Prezentacja programu PowerPoint</vt:lpstr>
      <vt:lpstr>Prezentacja programu PowerPoint</vt:lpstr>
      <vt:lpstr>Projekty w trakcie realizacji</vt:lpstr>
      <vt:lpstr>Prezentacja programu PowerPoint</vt:lpstr>
      <vt:lpstr>Prezentacja programu PowerPoint</vt:lpstr>
      <vt:lpstr>Prezentacja programu PowerPoint</vt:lpstr>
      <vt:lpstr>Projekty w trakcie realizacji</vt:lpstr>
      <vt:lpstr>Prezentacja programu PowerPoint</vt:lpstr>
      <vt:lpstr>Projekty</vt:lpstr>
      <vt:lpstr>1. Remont drogi gminnej nr 470045K (ul. Nowa) w Sosnowicach </vt:lpstr>
      <vt:lpstr>Remont drogi gminnej nr 470018K w Kossowej – w trakcie oceny</vt:lpstr>
      <vt:lpstr>Pozostałe działania w zakresie infrastruktury drogowej na 2025</vt:lpstr>
      <vt:lpstr> Przedsięwzięcia i inwestycje realizowane w ramach  Funduszy Europejskich  dla Małopolski 2021-2027 </vt:lpstr>
      <vt:lpstr>Projekt pn. „Bezpieczna Małopolska - Bon na ratowanie – Straż Pożarna ” </vt:lpstr>
      <vt:lpstr>Prezentacja programu PowerPoint</vt:lpstr>
      <vt:lpstr>Prezentacja programu PowerPoint</vt:lpstr>
      <vt:lpstr>Prezentacja programu PowerPoint</vt:lpstr>
      <vt:lpstr>   Projekty realizowane  w  ramach Europejskiego  Funduszu Społecznego Plus </vt:lpstr>
      <vt:lpstr>Prezentacja programu PowerPoint</vt:lpstr>
      <vt:lpstr>2.Projekt „Młodzi Duchem II”</vt:lpstr>
      <vt:lpstr>3. Projekt „Nowi Młodzi Duchem”</vt:lpstr>
      <vt:lpstr>   Projekty realizowane  w  ramach Europejskiego  Funduszu Społecznego Plus  </vt:lpstr>
      <vt:lpstr>1. Projekt  „Małe talenty” </vt:lpstr>
      <vt:lpstr>  Złożone projekty</vt:lpstr>
      <vt:lpstr> Projekt „Akademia Małego Lingwisty – Brzeźnica” – w trakcie oceny </vt:lpstr>
      <vt:lpstr>2. Projekt „Mali giganci III” - lista rezerwowa</vt:lpstr>
      <vt:lpstr>Remonty w placówkach oświatowych w 2025 </vt:lpstr>
      <vt:lpstr>Modernizacja placów zabaw </vt:lpstr>
      <vt:lpstr>Z Funduszy Europejskich dla środowiska</vt:lpstr>
      <vt:lpstr>„Budowa Punktu Selektywnego Zbierania Odpadów Komunalnych na terenie Gminy Brzeźnica w miejscowości Brzezinka”– w trakcie oceny </vt:lpstr>
      <vt:lpstr>Planowane wnioski  o dofinansowanie w 2025 roku</vt:lpstr>
      <vt:lpstr>Prezentacja programu PowerPoint</vt:lpstr>
      <vt:lpstr>Prezentacja programu PowerPoint</vt:lpstr>
      <vt:lpstr>Opracowywane dokumentacje i planowane inwestycje – przyklady: </vt:lpstr>
      <vt:lpstr>Coroczne możliwości pozyskania dotacji</vt:lpstr>
      <vt:lpstr>Na ten moment   projekt budżetu na 2025 r. przewiduje wydatki w wysokości  28 040 663,46 zł </vt:lpstr>
      <vt:lpstr>Prezentacja programu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Agnieszka Kutermak</dc:creator>
  <cp:keywords/>
  <dc:description>generated using python-pptx</dc:description>
  <cp:lastModifiedBy>WÓJT GMINY BRZEŹNICA</cp:lastModifiedBy>
  <cp:revision>6</cp:revision>
  <dcterms:created xsi:type="dcterms:W3CDTF">2013-01-27T09:14:16Z</dcterms:created>
  <dcterms:modified xsi:type="dcterms:W3CDTF">2024-12-09T11:53:55Z</dcterms:modified>
  <cp:category/>
</cp:coreProperties>
</file>